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8" r:id="rId2"/>
    <p:sldId id="257" r:id="rId3"/>
    <p:sldId id="256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0"/>
    <p:restoredTop sz="88762"/>
  </p:normalViewPr>
  <p:slideViewPr>
    <p:cSldViewPr snapToGrid="0" snapToObjects="1">
      <p:cViewPr varScale="1">
        <p:scale>
          <a:sx n="106" d="100"/>
          <a:sy n="106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5817D8-A2F1-E440-959B-F351E0F3D74F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B11E12-727E-554C-AD04-CAD7393F5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94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是統計上在找多個自變數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independent variable)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和依變數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dependent variable)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之間的關係建出來的模型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11E12-727E-554C-AD04-CAD7393F5A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27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B11E12-727E-554C-AD04-CAD7393F5A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652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97C79-C7FD-3149-998F-E2C9BD54D9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1BFC9-14A1-A24F-98C2-0F0EAA3417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09FC10-B043-6A47-B6D9-7721E50D4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4D4C1-E7B7-3343-829F-341E6A51B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F6022B-3957-8A40-B027-7956A091E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828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09DB4-FF7B-F84F-81E8-8490AA30C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E91445-8A64-724A-90DF-EDE0A0392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480F-6D4E-0D4A-9A71-CA7263C3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A2F17-A0A6-144C-8D3B-7E99DFB66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F1836-422E-DB4C-B015-CA3515E89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40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89E3AF-1F4C-B545-850E-CCCBA83253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999026-635B-1241-B447-AF20E4383D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57D97-9BF2-4F4A-A26B-E24D88EC9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010C4-6B21-494D-B81F-F1FD3925B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E72EB-DFFE-0C41-AA30-6719EB7AE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3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FE62D-1EF0-074F-B4ED-9EFB653EE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A5D09-4E62-0646-AECF-8DC119B44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5291CB-5599-914A-8749-78D83E7A3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04870-B32B-694F-A83B-1F1201BB6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BC407-8133-7449-BB97-942CB9C1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800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3B144-0D6C-0E4E-81CC-179BB8ADB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BADA8-478F-6646-B82D-582F0F9D7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06935-86F9-3A45-A9D5-2EB9617E3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26D40-FC9D-C948-BB20-3B1FFB784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D7270-6421-214D-A762-CF19F639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486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0C6FD-50F0-874E-AC20-ECE949ADF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B8A98-5B45-B44F-9067-F423C4C1E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A367D1-1DE9-0A43-A2BC-9CD09DB6E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64E1C2-43F3-8642-B61E-1D3D195AF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12F45-C0B4-2943-8405-594E8E310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54118-F005-4744-A1CD-4B4011235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17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65BC0-1BB3-E344-BE7D-829C15B62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D71C5-F941-1F40-985D-02679B387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DBC23-8A5E-204A-9BCD-D6B1E232E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1FED9F-947B-9247-92C6-49B81F3784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B0C12-8A76-1F41-A643-7BBF3073CE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FBD8A0-4C5D-A04B-917D-D286FB3D9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79C357-1385-F44E-8475-AC4E082C3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A61FDF-B8C2-914C-9BC5-98C48F064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04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D2B1A-83A8-544E-9276-7F12E1CDF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D3924-FC8F-F548-86A7-2151123B0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6743E5-55AC-354F-987D-002CDED15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ADAAD5-F95E-7144-9C02-4B585CB4F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6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4CAF98-01B0-D543-92FB-6CE3B3C88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B0C6F9-F100-884F-A4FE-63C162696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497128-9C8B-D34D-81E6-97A73FFEA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3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CC835-E8D8-B144-B299-65CA3692C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F879A-8B84-D849-950B-B277EDB5B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1DD8D2-0444-0A46-9E4D-F9979D2C6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C39C8-37E5-E840-8959-CC9B71F32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66367-54E4-F043-94EE-486CB4562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4A15D5-D588-E148-824A-7A3896C4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530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C3765-E4F7-5F46-9D61-9860BE5CD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58028D-02EF-0B4D-8D86-37DE5BDC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AF86F-7A81-834E-A621-D5772E362B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0AC496-6DD5-1444-B348-8A6B155DF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1D9455-F92E-EB41-8DB3-547739D83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36094B-80A3-1B44-8775-959E0CC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87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6238CC-190C-A54F-ABE1-BDC97B7A5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55B66D-41CD-CC43-8B9C-87008E69B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FE8FA-9568-B844-A977-68154D00CF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89086-A79D-C248-A2AD-72D1306395AE}" type="datetimeFigureOut">
              <a:rPr lang="en-US" smtClean="0"/>
              <a:t>9/30/19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FBCE6-272E-C345-9E43-AF2208D20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4D79D-8AD7-7E48-9C66-DE5A4399B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609A7-F687-8F4D-8E43-0F2537B53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991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8D46A-4A92-6042-9A02-E157A595E4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Regression</a:t>
            </a:r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 回歸</a:t>
            </a:r>
            <a:endParaRPr lang="en-US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D426E3-0B6C-A14D-9110-8622578F68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0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FE956338-F672-0D4D-8F37-203D9C56EB5E}"/>
              </a:ext>
            </a:extLst>
          </p:cNvPr>
          <p:cNvSpPr/>
          <p:nvPr/>
        </p:nvSpPr>
        <p:spPr>
          <a:xfrm>
            <a:off x="1040466" y="4674754"/>
            <a:ext cx="642411" cy="420352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E2947C1F-1402-1F4D-A54A-B393D39B444D}"/>
              </a:ext>
            </a:extLst>
          </p:cNvPr>
          <p:cNvSpPr/>
          <p:nvPr/>
        </p:nvSpPr>
        <p:spPr>
          <a:xfrm>
            <a:off x="1902236" y="4679416"/>
            <a:ext cx="1401400" cy="42035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9C21F-9A6E-0B45-BBE3-118152A4C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線性迴歸</a:t>
            </a:r>
            <a:r>
              <a:rPr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(</a:t>
            </a:r>
            <a:r>
              <a:rPr 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Linear Regression)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747D8-77D2-474C-A240-D65CC2331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簡單線性回歸</a:t>
            </a:r>
            <a:r>
              <a:rPr lang="en-US" altLang="zh-TW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: 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y=</a:t>
            </a:r>
            <a:r>
              <a:rPr lang="el-GR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β0+β1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x </a:t>
            </a:r>
          </a:p>
          <a:p>
            <a:r>
              <a:rPr lang="el-GR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β0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截距</a:t>
            </a:r>
            <a:r>
              <a:rPr lang="en-US" altLang="zh-TW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(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Intercept)</a:t>
            </a:r>
          </a:p>
          <a:p>
            <a:r>
              <a:rPr lang="el-GR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β1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斜率</a:t>
            </a:r>
            <a:r>
              <a:rPr lang="en-US" altLang="zh-TW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(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Slope)</a:t>
            </a:r>
            <a:endParaRPr lang="en-US" altLang="zh-TW" sz="20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r>
              <a:rPr lang="en-US" altLang="zh-TW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x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為輸入，</a:t>
            </a:r>
            <a:r>
              <a:rPr lang="en-US" altLang="zh-TW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y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輸出</a:t>
            </a:r>
            <a:endParaRPr lang="en-US" altLang="zh-TW" sz="20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2063C90-AB6F-BB4E-BBBD-25E810BF28C3}"/>
              </a:ext>
            </a:extLst>
          </p:cNvPr>
          <p:cNvCxnSpPr/>
          <p:nvPr/>
        </p:nvCxnSpPr>
        <p:spPr>
          <a:xfrm flipV="1">
            <a:off x="6706777" y="3429000"/>
            <a:ext cx="0" cy="21781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5736BF-BCD3-9E4F-9C36-F66E014A4EE8}"/>
              </a:ext>
            </a:extLst>
          </p:cNvPr>
          <p:cNvCxnSpPr>
            <a:cxnSpLocks/>
          </p:cNvCxnSpPr>
          <p:nvPr/>
        </p:nvCxnSpPr>
        <p:spPr>
          <a:xfrm>
            <a:off x="6696503" y="5605410"/>
            <a:ext cx="3801438" cy="17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5907BB9F-239F-CE42-BA11-4838CCF493BA}"/>
              </a:ext>
            </a:extLst>
          </p:cNvPr>
          <p:cNvSpPr/>
          <p:nvPr/>
        </p:nvSpPr>
        <p:spPr>
          <a:xfrm>
            <a:off x="9989370" y="5665233"/>
            <a:ext cx="30489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0F4CDB-C162-5C45-830B-7A58DC5AD782}"/>
              </a:ext>
            </a:extLst>
          </p:cNvPr>
          <p:cNvSpPr/>
          <p:nvPr/>
        </p:nvSpPr>
        <p:spPr>
          <a:xfrm>
            <a:off x="6275577" y="3416301"/>
            <a:ext cx="28886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FB9BB07-7AC6-B34F-992E-14F85DC40FF0}"/>
              </a:ext>
            </a:extLst>
          </p:cNvPr>
          <p:cNvCxnSpPr/>
          <p:nvPr/>
        </p:nvCxnSpPr>
        <p:spPr>
          <a:xfrm flipV="1">
            <a:off x="6706777" y="3917578"/>
            <a:ext cx="3282593" cy="1260389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84AA9806-0CC4-7840-9483-2DCDB507FB4B}"/>
              </a:ext>
            </a:extLst>
          </p:cNvPr>
          <p:cNvSpPr/>
          <p:nvPr/>
        </p:nvSpPr>
        <p:spPr>
          <a:xfrm>
            <a:off x="7196743" y="4646627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5908996-E476-7A48-A9A2-24992A35EEC6}"/>
              </a:ext>
            </a:extLst>
          </p:cNvPr>
          <p:cNvSpPr/>
          <p:nvPr/>
        </p:nvSpPr>
        <p:spPr>
          <a:xfrm>
            <a:off x="7546851" y="458896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2ADC6D9-21B3-6B43-97A7-9EDE5273C1DB}"/>
              </a:ext>
            </a:extLst>
          </p:cNvPr>
          <p:cNvSpPr/>
          <p:nvPr/>
        </p:nvSpPr>
        <p:spPr>
          <a:xfrm>
            <a:off x="7325792" y="515943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D6F3613-2EB8-F743-B982-3B1DB2A2533A}"/>
              </a:ext>
            </a:extLst>
          </p:cNvPr>
          <p:cNvSpPr/>
          <p:nvPr/>
        </p:nvSpPr>
        <p:spPr>
          <a:xfrm>
            <a:off x="7896959" y="4524536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2A79AEB-62DF-7F49-9C33-3DE21F91AAC2}"/>
              </a:ext>
            </a:extLst>
          </p:cNvPr>
          <p:cNvSpPr/>
          <p:nvPr/>
        </p:nvSpPr>
        <p:spPr>
          <a:xfrm>
            <a:off x="8045508" y="486081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102794-C726-E148-AB75-61007EBE1EB6}"/>
              </a:ext>
            </a:extLst>
          </p:cNvPr>
          <p:cNvSpPr/>
          <p:nvPr/>
        </p:nvSpPr>
        <p:spPr>
          <a:xfrm>
            <a:off x="7896959" y="4191034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C6092DC-5E32-6245-AC1F-6D69D27750EC}"/>
              </a:ext>
            </a:extLst>
          </p:cNvPr>
          <p:cNvSpPr/>
          <p:nvPr/>
        </p:nvSpPr>
        <p:spPr>
          <a:xfrm>
            <a:off x="7822567" y="505143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67DA0CC-A393-7A4A-ACFC-B3993AE7372D}"/>
              </a:ext>
            </a:extLst>
          </p:cNvPr>
          <p:cNvSpPr/>
          <p:nvPr/>
        </p:nvSpPr>
        <p:spPr>
          <a:xfrm>
            <a:off x="8440359" y="4759443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62EF352-D096-A844-AF95-DBF06562CDA7}"/>
              </a:ext>
            </a:extLst>
          </p:cNvPr>
          <p:cNvSpPr/>
          <p:nvPr/>
        </p:nvSpPr>
        <p:spPr>
          <a:xfrm>
            <a:off x="8486919" y="415144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36E668A-0342-0E4E-8E08-768D378D9779}"/>
              </a:ext>
            </a:extLst>
          </p:cNvPr>
          <p:cNvSpPr/>
          <p:nvPr/>
        </p:nvSpPr>
        <p:spPr>
          <a:xfrm>
            <a:off x="7546851" y="4973839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8AA9C7F-30B4-B043-B1D5-87D9AE441E47}"/>
              </a:ext>
            </a:extLst>
          </p:cNvPr>
          <p:cNvSpPr/>
          <p:nvPr/>
        </p:nvSpPr>
        <p:spPr>
          <a:xfrm>
            <a:off x="8823715" y="3930389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B5DBDE6-EBB2-BC43-B275-57CE0B643444}"/>
              </a:ext>
            </a:extLst>
          </p:cNvPr>
          <p:cNvSpPr/>
          <p:nvPr/>
        </p:nvSpPr>
        <p:spPr>
          <a:xfrm>
            <a:off x="8823715" y="443223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1D8133E-1623-424E-A77B-68178D6B73D0}"/>
              </a:ext>
            </a:extLst>
          </p:cNvPr>
          <p:cNvSpPr/>
          <p:nvPr/>
        </p:nvSpPr>
        <p:spPr>
          <a:xfrm>
            <a:off x="8167178" y="4245034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76C8CA7-36EF-F840-B624-53F931EC9A05}"/>
              </a:ext>
            </a:extLst>
          </p:cNvPr>
          <p:cNvSpPr/>
          <p:nvPr/>
        </p:nvSpPr>
        <p:spPr>
          <a:xfrm>
            <a:off x="9119370" y="3613666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C91D89B-3801-A14A-B428-84EB2448DFE4}"/>
              </a:ext>
            </a:extLst>
          </p:cNvPr>
          <p:cNvSpPr/>
          <p:nvPr/>
        </p:nvSpPr>
        <p:spPr>
          <a:xfrm>
            <a:off x="9298542" y="3915276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D87ECB7-CFE4-1A49-8606-DDE8100575B5}"/>
              </a:ext>
            </a:extLst>
          </p:cNvPr>
          <p:cNvSpPr/>
          <p:nvPr/>
        </p:nvSpPr>
        <p:spPr>
          <a:xfrm>
            <a:off x="8440359" y="4553487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8852258-68F7-0D49-9A86-FB56B73FD652}"/>
              </a:ext>
            </a:extLst>
          </p:cNvPr>
          <p:cNvSpPr/>
          <p:nvPr/>
        </p:nvSpPr>
        <p:spPr>
          <a:xfrm>
            <a:off x="9305726" y="448096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7AA3DD5-2504-114D-9D6B-98F2D94B8772}"/>
              </a:ext>
            </a:extLst>
          </p:cNvPr>
          <p:cNvSpPr/>
          <p:nvPr/>
        </p:nvSpPr>
        <p:spPr>
          <a:xfrm>
            <a:off x="838200" y="3821702"/>
            <a:ext cx="5295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highlight>
                  <a:srgbClr val="FFFF00"/>
                </a:highlight>
                <a:latin typeface="PingFang TC" panose="020B0400000000000000" pitchFamily="34" charset="-120"/>
                <a:ea typeface="PingFang TC" panose="020B0400000000000000" pitchFamily="34" charset="-120"/>
              </a:rPr>
              <a:t>透過機器學習</a:t>
            </a:r>
            <a:r>
              <a:rPr lang="en-US" altLang="zh-CN" dirty="0">
                <a:highlight>
                  <a:srgbClr val="FFFF00"/>
                </a:highlight>
                <a:latin typeface="PingFang TC" panose="020B0400000000000000" pitchFamily="34" charset="-120"/>
                <a:ea typeface="PingFang TC" panose="020B0400000000000000" pitchFamily="34" charset="-120"/>
              </a:rPr>
              <a:t>(ML)</a:t>
            </a:r>
            <a:r>
              <a:rPr lang="zh-CN" altLang="en-US" dirty="0">
                <a:highlight>
                  <a:srgbClr val="FFFF00"/>
                </a:highlight>
                <a:latin typeface="PingFang TC" panose="020B0400000000000000" pitchFamily="34" charset="-120"/>
                <a:ea typeface="PingFang TC" panose="020B0400000000000000" pitchFamily="34" charset="-120"/>
              </a:rPr>
              <a:t>來找出一條函式，來最佳化模型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9FDBF6A-6CD0-5A4F-AE6B-1D64CD24C0A7}"/>
              </a:ext>
            </a:extLst>
          </p:cNvPr>
          <p:cNvSpPr/>
          <p:nvPr/>
        </p:nvSpPr>
        <p:spPr>
          <a:xfrm>
            <a:off x="1017489" y="4699658"/>
            <a:ext cx="22990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目標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lang="en-US" altLang="zh-CN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=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  </a:t>
            </a:r>
            <a:r>
              <a:rPr lang="zh-CN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降低</a:t>
            </a:r>
            <a:r>
              <a:rPr lang="en-US" altLang="zh-CN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lang="en-US" altLang="zh-CN" sz="2000" dirty="0">
                <a:solidFill>
                  <a:srgbClr val="FF0000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Error</a:t>
            </a:r>
            <a:endParaRPr lang="en-US" sz="2000" dirty="0">
              <a:solidFill>
                <a:srgbClr val="FF0000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65054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1" grpId="0" animBg="1"/>
      <p:bldP spid="6" grpId="0"/>
      <p:bldP spid="7" grpId="0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9" grpId="0"/>
      <p:bldP spid="3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2006456-854A-6E48-B1AA-57F64D819F9F}"/>
              </a:ext>
            </a:extLst>
          </p:cNvPr>
          <p:cNvCxnSpPr/>
          <p:nvPr/>
        </p:nvCxnSpPr>
        <p:spPr>
          <a:xfrm flipV="1">
            <a:off x="1725755" y="2390546"/>
            <a:ext cx="0" cy="21781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0213EEF-231D-B14D-A8CC-937B3C4D3426}"/>
              </a:ext>
            </a:extLst>
          </p:cNvPr>
          <p:cNvCxnSpPr>
            <a:cxnSpLocks/>
          </p:cNvCxnSpPr>
          <p:nvPr/>
        </p:nvCxnSpPr>
        <p:spPr>
          <a:xfrm>
            <a:off x="1715481" y="4566956"/>
            <a:ext cx="3801438" cy="17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1978DF5-E74F-4740-B44E-18F6B0EFACC7}"/>
              </a:ext>
            </a:extLst>
          </p:cNvPr>
          <p:cNvSpPr/>
          <p:nvPr/>
        </p:nvSpPr>
        <p:spPr>
          <a:xfrm>
            <a:off x="5144640" y="4565244"/>
            <a:ext cx="30489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9BE2F-56B2-8845-98DA-3DEC55609F09}"/>
              </a:ext>
            </a:extLst>
          </p:cNvPr>
          <p:cNvSpPr/>
          <p:nvPr/>
        </p:nvSpPr>
        <p:spPr>
          <a:xfrm>
            <a:off x="1327460" y="2388834"/>
            <a:ext cx="28886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134F93C-895E-8E4D-AE0F-3C02F911612E}"/>
              </a:ext>
            </a:extLst>
          </p:cNvPr>
          <p:cNvCxnSpPr/>
          <p:nvPr/>
        </p:nvCxnSpPr>
        <p:spPr>
          <a:xfrm flipV="1">
            <a:off x="1725755" y="2879124"/>
            <a:ext cx="3282593" cy="1260389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B39D2683-CA7E-F245-8690-4D2FDAE4408F}"/>
              </a:ext>
            </a:extLst>
          </p:cNvPr>
          <p:cNvSpPr/>
          <p:nvPr/>
        </p:nvSpPr>
        <p:spPr>
          <a:xfrm>
            <a:off x="2215721" y="3608173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1783402-C908-B14F-97ED-743F07445E61}"/>
              </a:ext>
            </a:extLst>
          </p:cNvPr>
          <p:cNvSpPr/>
          <p:nvPr/>
        </p:nvSpPr>
        <p:spPr>
          <a:xfrm>
            <a:off x="2565829" y="355050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643F2D7-D7EF-5A4A-A2CA-2560E0D01954}"/>
              </a:ext>
            </a:extLst>
          </p:cNvPr>
          <p:cNvSpPr/>
          <p:nvPr/>
        </p:nvSpPr>
        <p:spPr>
          <a:xfrm>
            <a:off x="2344770" y="412097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EC30040-9AD7-6444-B164-9D1FFC63376C}"/>
              </a:ext>
            </a:extLst>
          </p:cNvPr>
          <p:cNvSpPr/>
          <p:nvPr/>
        </p:nvSpPr>
        <p:spPr>
          <a:xfrm>
            <a:off x="2915937" y="348608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A26542C-2773-594A-A4D0-561ED7F7C383}"/>
              </a:ext>
            </a:extLst>
          </p:cNvPr>
          <p:cNvSpPr/>
          <p:nvPr/>
        </p:nvSpPr>
        <p:spPr>
          <a:xfrm>
            <a:off x="3064486" y="382235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A8B43E-ADF7-7242-83DE-5A039CE17C90}"/>
              </a:ext>
            </a:extLst>
          </p:cNvPr>
          <p:cNvSpPr/>
          <p:nvPr/>
        </p:nvSpPr>
        <p:spPr>
          <a:xfrm>
            <a:off x="2915937" y="3152580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D23BE4C-799E-C541-9BEB-244A7796D687}"/>
              </a:ext>
            </a:extLst>
          </p:cNvPr>
          <p:cNvSpPr/>
          <p:nvPr/>
        </p:nvSpPr>
        <p:spPr>
          <a:xfrm>
            <a:off x="2841545" y="401297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60573D9-8230-F143-83F8-2F9BD19EE870}"/>
              </a:ext>
            </a:extLst>
          </p:cNvPr>
          <p:cNvSpPr/>
          <p:nvPr/>
        </p:nvSpPr>
        <p:spPr>
          <a:xfrm>
            <a:off x="3459337" y="3720989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1D06CE4-11C9-0B4C-9604-9E736E6102E2}"/>
              </a:ext>
            </a:extLst>
          </p:cNvPr>
          <p:cNvSpPr/>
          <p:nvPr/>
        </p:nvSpPr>
        <p:spPr>
          <a:xfrm>
            <a:off x="3505897" y="3112994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87E1BB5-B8A0-9A48-8C41-69A0BA6F6745}"/>
              </a:ext>
            </a:extLst>
          </p:cNvPr>
          <p:cNvSpPr/>
          <p:nvPr/>
        </p:nvSpPr>
        <p:spPr>
          <a:xfrm>
            <a:off x="2565829" y="3935385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E736BD6-D627-6A49-9272-826C63B28209}"/>
              </a:ext>
            </a:extLst>
          </p:cNvPr>
          <p:cNvSpPr/>
          <p:nvPr/>
        </p:nvSpPr>
        <p:spPr>
          <a:xfrm>
            <a:off x="3842693" y="2891935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373BEC5-DD39-3346-A88A-71D4B3E81C05}"/>
              </a:ext>
            </a:extLst>
          </p:cNvPr>
          <p:cNvSpPr/>
          <p:nvPr/>
        </p:nvSpPr>
        <p:spPr>
          <a:xfrm>
            <a:off x="3842693" y="339377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DCAB617-E479-6E49-88F4-5209E4095B54}"/>
              </a:ext>
            </a:extLst>
          </p:cNvPr>
          <p:cNvSpPr/>
          <p:nvPr/>
        </p:nvSpPr>
        <p:spPr>
          <a:xfrm>
            <a:off x="3186156" y="3206580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36C534A-E76E-F143-A930-25F0B01EF466}"/>
              </a:ext>
            </a:extLst>
          </p:cNvPr>
          <p:cNvSpPr/>
          <p:nvPr/>
        </p:nvSpPr>
        <p:spPr>
          <a:xfrm>
            <a:off x="4138348" y="257521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FD4EE7B-503F-204B-AD38-A4C295DCB3CC}"/>
              </a:ext>
            </a:extLst>
          </p:cNvPr>
          <p:cNvSpPr/>
          <p:nvPr/>
        </p:nvSpPr>
        <p:spPr>
          <a:xfrm>
            <a:off x="4317520" y="287682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6FE96AE-B796-CB42-8A5A-DA5A5343B4C5}"/>
              </a:ext>
            </a:extLst>
          </p:cNvPr>
          <p:cNvSpPr/>
          <p:nvPr/>
        </p:nvSpPr>
        <p:spPr>
          <a:xfrm>
            <a:off x="3459337" y="3515033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E7E49B2-1CFA-3C42-9054-C9F1CCF19896}"/>
              </a:ext>
            </a:extLst>
          </p:cNvPr>
          <p:cNvSpPr/>
          <p:nvPr/>
        </p:nvSpPr>
        <p:spPr>
          <a:xfrm>
            <a:off x="4324704" y="344250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8285F08-31DC-044D-8829-846F22AD5452}"/>
              </a:ext>
            </a:extLst>
          </p:cNvPr>
          <p:cNvCxnSpPr>
            <a:cxnSpLocks/>
          </p:cNvCxnSpPr>
          <p:nvPr/>
        </p:nvCxnSpPr>
        <p:spPr>
          <a:xfrm>
            <a:off x="4236968" y="3182008"/>
            <a:ext cx="124818" cy="253456"/>
          </a:xfrm>
          <a:prstGeom prst="line">
            <a:avLst/>
          </a:prstGeom>
          <a:ln w="1905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D9141A5-F605-3649-9153-F79C00199377}"/>
              </a:ext>
            </a:extLst>
          </p:cNvPr>
          <p:cNvCxnSpPr/>
          <p:nvPr/>
        </p:nvCxnSpPr>
        <p:spPr>
          <a:xfrm flipV="1">
            <a:off x="6565321" y="2388834"/>
            <a:ext cx="0" cy="21781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D0D5816-B2EC-4F4F-926B-6F4B82465965}"/>
              </a:ext>
            </a:extLst>
          </p:cNvPr>
          <p:cNvCxnSpPr>
            <a:cxnSpLocks/>
          </p:cNvCxnSpPr>
          <p:nvPr/>
        </p:nvCxnSpPr>
        <p:spPr>
          <a:xfrm>
            <a:off x="6555047" y="4565244"/>
            <a:ext cx="3801438" cy="17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485C70E1-F555-E44B-9308-8AD33BB4F760}"/>
              </a:ext>
            </a:extLst>
          </p:cNvPr>
          <p:cNvSpPr/>
          <p:nvPr/>
        </p:nvSpPr>
        <p:spPr>
          <a:xfrm>
            <a:off x="9984205" y="4565244"/>
            <a:ext cx="30489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5AD6CBB-AF95-DE42-86C1-451995AC8BC4}"/>
              </a:ext>
            </a:extLst>
          </p:cNvPr>
          <p:cNvSpPr/>
          <p:nvPr/>
        </p:nvSpPr>
        <p:spPr>
          <a:xfrm>
            <a:off x="6167025" y="2320629"/>
            <a:ext cx="288862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BC54BD84-7DED-7049-9BB3-255DE5A9D557}"/>
              </a:ext>
            </a:extLst>
          </p:cNvPr>
          <p:cNvCxnSpPr/>
          <p:nvPr/>
        </p:nvCxnSpPr>
        <p:spPr>
          <a:xfrm flipV="1">
            <a:off x="6565321" y="2877412"/>
            <a:ext cx="3282593" cy="1260389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7066A154-F883-764D-9F58-E446519F3655}"/>
              </a:ext>
            </a:extLst>
          </p:cNvPr>
          <p:cNvSpPr/>
          <p:nvPr/>
        </p:nvSpPr>
        <p:spPr>
          <a:xfrm>
            <a:off x="7055287" y="3606461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FF1E2D9-ED64-564F-82F5-E01496643572}"/>
              </a:ext>
            </a:extLst>
          </p:cNvPr>
          <p:cNvSpPr/>
          <p:nvPr/>
        </p:nvSpPr>
        <p:spPr>
          <a:xfrm>
            <a:off x="7405395" y="3548796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837728B-A649-2342-8DAE-EF2A6D218382}"/>
              </a:ext>
            </a:extLst>
          </p:cNvPr>
          <p:cNvSpPr/>
          <p:nvPr/>
        </p:nvSpPr>
        <p:spPr>
          <a:xfrm>
            <a:off x="7184336" y="4119266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F61F8C9-7D34-D047-86E3-30954994C5FC}"/>
              </a:ext>
            </a:extLst>
          </p:cNvPr>
          <p:cNvSpPr/>
          <p:nvPr/>
        </p:nvSpPr>
        <p:spPr>
          <a:xfrm>
            <a:off x="7755503" y="3484370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484C866-FEC2-6D4D-81CE-12BC8D7B1ACC}"/>
              </a:ext>
            </a:extLst>
          </p:cNvPr>
          <p:cNvSpPr/>
          <p:nvPr/>
        </p:nvSpPr>
        <p:spPr>
          <a:xfrm>
            <a:off x="7904052" y="3820646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4865242-4F54-9746-AB4E-63C440E26D36}"/>
              </a:ext>
            </a:extLst>
          </p:cNvPr>
          <p:cNvSpPr/>
          <p:nvPr/>
        </p:nvSpPr>
        <p:spPr>
          <a:xfrm>
            <a:off x="7755503" y="315086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2DBE1FB2-B27B-3E4C-B4D3-8077198C626A}"/>
              </a:ext>
            </a:extLst>
          </p:cNvPr>
          <p:cNvSpPr/>
          <p:nvPr/>
        </p:nvSpPr>
        <p:spPr>
          <a:xfrm>
            <a:off x="7681111" y="4011266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E02E481-2800-D14B-B2B4-7634E0A909AB}"/>
              </a:ext>
            </a:extLst>
          </p:cNvPr>
          <p:cNvSpPr/>
          <p:nvPr/>
        </p:nvSpPr>
        <p:spPr>
          <a:xfrm>
            <a:off x="8298903" y="3719277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CA2D5CA-1C11-254B-B910-02CF1E4B8C1A}"/>
              </a:ext>
            </a:extLst>
          </p:cNvPr>
          <p:cNvSpPr/>
          <p:nvPr/>
        </p:nvSpPr>
        <p:spPr>
          <a:xfrm>
            <a:off x="8345463" y="3111282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5E127B6-DD3C-E34E-B114-A808A85CE082}"/>
              </a:ext>
            </a:extLst>
          </p:cNvPr>
          <p:cNvSpPr/>
          <p:nvPr/>
        </p:nvSpPr>
        <p:spPr>
          <a:xfrm>
            <a:off x="7405395" y="3933673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6EE1F39-90F9-C444-BDAE-B6677C62ABE7}"/>
              </a:ext>
            </a:extLst>
          </p:cNvPr>
          <p:cNvSpPr/>
          <p:nvPr/>
        </p:nvSpPr>
        <p:spPr>
          <a:xfrm>
            <a:off x="8682259" y="2890223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BB57B36-D54F-8F45-BEF2-17B0C94A6FD5}"/>
              </a:ext>
            </a:extLst>
          </p:cNvPr>
          <p:cNvSpPr/>
          <p:nvPr/>
        </p:nvSpPr>
        <p:spPr>
          <a:xfrm>
            <a:off x="8682259" y="3392066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E6D0342C-936D-E74D-879C-1922F65E9395}"/>
              </a:ext>
            </a:extLst>
          </p:cNvPr>
          <p:cNvSpPr/>
          <p:nvPr/>
        </p:nvSpPr>
        <p:spPr>
          <a:xfrm>
            <a:off x="8025722" y="3204868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0F78B0B9-67D6-D946-88AA-9C38319520BA}"/>
              </a:ext>
            </a:extLst>
          </p:cNvPr>
          <p:cNvSpPr/>
          <p:nvPr/>
        </p:nvSpPr>
        <p:spPr>
          <a:xfrm>
            <a:off x="8977914" y="2573500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8CCDF323-11B7-B34B-A0BF-E8703CED5B12}"/>
              </a:ext>
            </a:extLst>
          </p:cNvPr>
          <p:cNvSpPr/>
          <p:nvPr/>
        </p:nvSpPr>
        <p:spPr>
          <a:xfrm>
            <a:off x="9157086" y="2875110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03146064-578D-2546-AD66-9806C80ED9F8}"/>
              </a:ext>
            </a:extLst>
          </p:cNvPr>
          <p:cNvSpPr/>
          <p:nvPr/>
        </p:nvSpPr>
        <p:spPr>
          <a:xfrm>
            <a:off x="8298903" y="3513321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30A0944-30AA-D34B-B6F9-FFB833B8D106}"/>
              </a:ext>
            </a:extLst>
          </p:cNvPr>
          <p:cNvSpPr/>
          <p:nvPr/>
        </p:nvSpPr>
        <p:spPr>
          <a:xfrm>
            <a:off x="9174903" y="3440796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95349C0-63A6-C942-89B1-CE2DF7405B11}"/>
              </a:ext>
            </a:extLst>
          </p:cNvPr>
          <p:cNvCxnSpPr>
            <a:cxnSpLocks/>
          </p:cNvCxnSpPr>
          <p:nvPr/>
        </p:nvCxnSpPr>
        <p:spPr>
          <a:xfrm flipH="1">
            <a:off x="9231779" y="3118899"/>
            <a:ext cx="317" cy="315917"/>
          </a:xfrm>
          <a:prstGeom prst="line">
            <a:avLst/>
          </a:prstGeom>
          <a:ln w="1905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9463CEBF-BB99-4447-8086-3EDBB01832D2}"/>
                  </a:ext>
                </a:extLst>
              </p:cNvPr>
              <p:cNvSpPr txBox="1"/>
              <p:nvPr/>
            </p:nvSpPr>
            <p:spPr>
              <a:xfrm>
                <a:off x="7190140" y="2341280"/>
                <a:ext cx="1197942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𝑎𝑥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9463CEBF-BB99-4447-8086-3EDBB01832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90140" y="2341280"/>
                <a:ext cx="1197942" cy="276999"/>
              </a:xfrm>
              <a:prstGeom prst="rect">
                <a:avLst/>
              </a:prstGeom>
              <a:blipFill>
                <a:blip r:embed="rId2"/>
                <a:stretch>
                  <a:fillRect l="-2105" r="-2105" b="-260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7FB3D90-3F60-5F4E-B358-25B8333875DF}"/>
              </a:ext>
            </a:extLst>
          </p:cNvPr>
          <p:cNvCxnSpPr/>
          <p:nvPr/>
        </p:nvCxnSpPr>
        <p:spPr>
          <a:xfrm>
            <a:off x="9282903" y="3312868"/>
            <a:ext cx="565011" cy="20045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96AC9C03-AC6F-AC41-B60F-C31F5A9B9BC3}"/>
              </a:ext>
            </a:extLst>
          </p:cNvPr>
          <p:cNvSpPr/>
          <p:nvPr/>
        </p:nvSpPr>
        <p:spPr>
          <a:xfrm>
            <a:off x="9789537" y="3392066"/>
            <a:ext cx="70775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Residual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5DE71C5-A6E3-D246-900D-D8B9B5BE8583}"/>
              </a:ext>
            </a:extLst>
          </p:cNvPr>
          <p:cNvCxnSpPr/>
          <p:nvPr/>
        </p:nvCxnSpPr>
        <p:spPr>
          <a:xfrm>
            <a:off x="4337575" y="3295623"/>
            <a:ext cx="565011" cy="200453"/>
          </a:xfrm>
          <a:prstGeom prst="straightConnector1">
            <a:avLst/>
          </a:prstGeom>
          <a:ln w="31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2B81D034-7015-F246-83D5-9638B8EDCE1D}"/>
              </a:ext>
            </a:extLst>
          </p:cNvPr>
          <p:cNvSpPr/>
          <p:nvPr/>
        </p:nvSpPr>
        <p:spPr>
          <a:xfrm>
            <a:off x="4844209" y="3374821"/>
            <a:ext cx="70775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Residual</a:t>
            </a:r>
          </a:p>
        </p:txBody>
      </p:sp>
      <p:sp>
        <p:nvSpPr>
          <p:cNvPr id="59" name="Title 1">
            <a:extLst>
              <a:ext uri="{FF2B5EF4-FFF2-40B4-BE49-F238E27FC236}">
                <a16:creationId xmlns:a16="http://schemas.microsoft.com/office/drawing/2014/main" id="{86FD83A7-A563-3B4D-BFE8-C049DC22F8DF}"/>
              </a:ext>
            </a:extLst>
          </p:cNvPr>
          <p:cNvSpPr txBox="1">
            <a:spLocks/>
          </p:cNvSpPr>
          <p:nvPr/>
        </p:nvSpPr>
        <p:spPr>
          <a:xfrm>
            <a:off x="287179" y="381476"/>
            <a:ext cx="9388161" cy="8025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Which one should be an error measurement?</a:t>
            </a:r>
            <a:endParaRPr lang="en-US" sz="40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65454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8" grpId="0"/>
      <p:bldP spid="39" grpId="0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62" grpId="0"/>
      <p:bldP spid="65" grpId="0"/>
      <p:bldP spid="6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54CBD-D9A9-F540-85EA-CFE17E848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131"/>
            <a:ext cx="10515600" cy="1325563"/>
          </a:xfrm>
        </p:spPr>
        <p:txBody>
          <a:bodyPr/>
          <a:lstStyle/>
          <a:p>
            <a:r>
              <a:rPr lang="en-US" sz="40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scikit</a:t>
            </a:r>
            <a:r>
              <a:rPr 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-learn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5F421-2673-3344-B6CB-76F02A944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49220"/>
            <a:ext cx="9771345" cy="4351338"/>
          </a:xfrm>
        </p:spPr>
        <p:txBody>
          <a:bodyPr>
            <a:normAutofit/>
          </a:bodyPr>
          <a:lstStyle/>
          <a:p>
            <a:r>
              <a:rPr lang="en-US" sz="20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sklearn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 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在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python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中提供大量常見的機器學習演算法和許多實用的資料集合，其中今天就是要使用到它的現性回歸的演算法</a:t>
            </a:r>
            <a:r>
              <a:rPr lang="en-US" altLang="zh-TW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(</a:t>
            </a:r>
            <a:r>
              <a:rPr lang="en-US" sz="20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LinearRegression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)。</a:t>
            </a:r>
          </a:p>
          <a:p>
            <a:endParaRPr lang="zh-TW" altLang="en-US" sz="20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652336-4ED0-D142-8359-9B2ABEFEA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2470" y="1995707"/>
            <a:ext cx="7052153" cy="439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7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B402F-3E8B-1940-AB5E-278CC577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061"/>
            <a:ext cx="10515600" cy="1325563"/>
          </a:xfrm>
        </p:spPr>
        <p:txBody>
          <a:bodyPr/>
          <a:lstStyle/>
          <a:p>
            <a:r>
              <a:rPr 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87B0B-A204-144A-BA65-A5FBD2F1F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7587"/>
            <a:ext cx="10515600" cy="4351338"/>
          </a:xfrm>
        </p:spPr>
        <p:txBody>
          <a:bodyPr/>
          <a:lstStyle/>
          <a:p>
            <a:r>
              <a:rPr lang="en-US" sz="20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sklearn.LearRegression</a:t>
            </a:r>
            <a:r>
              <a:rPr lang="zh-CN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使用時機</a:t>
            </a:r>
            <a:endParaRPr lang="en-US" altLang="zh-CN" sz="20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marL="685800" lvl="2">
              <a:spcBef>
                <a:spcPts val="1000"/>
              </a:spcBef>
            </a:pPr>
            <a:r>
              <a:rPr lang="en-US" sz="1600" dirty="0">
                <a:latin typeface="PingFang TC" panose="020B0400000000000000" pitchFamily="34" charset="-120"/>
                <a:ea typeface="PingFang TC" panose="020B0400000000000000" pitchFamily="34" charset="-120"/>
              </a:rPr>
              <a:t>Label</a:t>
            </a:r>
            <a:r>
              <a:rPr lang="zh-CN" altLang="en-US" sz="1600" dirty="0">
                <a:latin typeface="PingFang TC" panose="020B0400000000000000" pitchFamily="34" charset="-120"/>
                <a:ea typeface="PingFang TC" panose="020B0400000000000000" pitchFamily="34" charset="-120"/>
              </a:rPr>
              <a:t>為連續值</a:t>
            </a:r>
            <a:endParaRPr lang="en-US" altLang="zh-CN" sz="16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marL="685800" lvl="2">
              <a:spcBef>
                <a:spcPts val="1000"/>
              </a:spcBef>
            </a:pPr>
            <a:r>
              <a:rPr lang="zh-CN" altLang="en-US" sz="1600" dirty="0">
                <a:latin typeface="PingFang TC" panose="020B0400000000000000" pitchFamily="34" charset="-120"/>
                <a:ea typeface="PingFang TC" panose="020B0400000000000000" pitchFamily="34" charset="-120"/>
              </a:rPr>
              <a:t>資料量較少</a:t>
            </a:r>
            <a:r>
              <a:rPr lang="en-US" altLang="zh-CN" sz="1600" dirty="0">
                <a:latin typeface="PingFang TC" panose="020B0400000000000000" pitchFamily="34" charset="-120"/>
                <a:ea typeface="PingFang TC" panose="020B0400000000000000" pitchFamily="34" charset="-120"/>
              </a:rPr>
              <a:t> (&lt;100k)</a:t>
            </a:r>
          </a:p>
          <a:p>
            <a:pPr marL="685800" lvl="2">
              <a:spcBef>
                <a:spcPts val="1000"/>
              </a:spcBef>
            </a:pPr>
            <a:r>
              <a:rPr lang="zh-CN" altLang="en-US" sz="1600" dirty="0">
                <a:latin typeface="PingFang TC" panose="020B0400000000000000" pitchFamily="34" charset="-120"/>
                <a:ea typeface="PingFang TC" panose="020B0400000000000000" pitchFamily="34" charset="-120"/>
              </a:rPr>
              <a:t>假設資料</a:t>
            </a:r>
            <a:r>
              <a:rPr lang="en-US" altLang="zh-CN" sz="1600" dirty="0">
                <a:latin typeface="PingFang TC" panose="020B0400000000000000" pitchFamily="34" charset="-120"/>
                <a:ea typeface="PingFang TC" panose="020B0400000000000000" pitchFamily="34" charset="-120"/>
              </a:rPr>
              <a:t>Features</a:t>
            </a:r>
            <a:r>
              <a:rPr lang="zh-CN" altLang="en-US" sz="1600" dirty="0">
                <a:latin typeface="PingFang TC" panose="020B0400000000000000" pitchFamily="34" charset="-120"/>
                <a:ea typeface="PingFang TC" panose="020B0400000000000000" pitchFamily="34" charset="-120"/>
              </a:rPr>
              <a:t>和</a:t>
            </a:r>
            <a:r>
              <a:rPr lang="en-US" altLang="zh-CN" sz="1600" dirty="0">
                <a:latin typeface="PingFang TC" panose="020B0400000000000000" pitchFamily="34" charset="-120"/>
                <a:ea typeface="PingFang TC" panose="020B0400000000000000" pitchFamily="34" charset="-120"/>
              </a:rPr>
              <a:t>Label</a:t>
            </a:r>
            <a:r>
              <a:rPr lang="zh-CN" altLang="en-US" sz="1600" dirty="0">
                <a:latin typeface="PingFang TC" panose="020B0400000000000000" pitchFamily="34" charset="-120"/>
                <a:ea typeface="PingFang TC" panose="020B0400000000000000" pitchFamily="34" charset="-120"/>
              </a:rPr>
              <a:t>之間有下性關性</a:t>
            </a:r>
            <a:endParaRPr lang="en-US" altLang="zh-CN" sz="16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endParaRPr lang="en-US" altLang="zh-CN" dirty="0"/>
          </a:p>
          <a:p>
            <a:r>
              <a:rPr lang="zh-CN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透過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Feature Transformation(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特徵轉換</a:t>
            </a:r>
            <a:r>
              <a:rPr lang="en-US" altLang="zh-TW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)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、</a:t>
            </a:r>
            <a:r>
              <a:rPr 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 Normalization(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正規化</a:t>
            </a:r>
            <a:r>
              <a:rPr lang="en-US" altLang="zh-TW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)</a:t>
            </a:r>
            <a:r>
              <a:rPr lang="zh-TW" altLang="en-US" sz="2000" dirty="0">
                <a:latin typeface="PingFang TC" panose="020B0400000000000000" pitchFamily="34" charset="-120"/>
                <a:ea typeface="PingFang TC" panose="020B0400000000000000" pitchFamily="34" charset="-120"/>
              </a:rPr>
              <a:t> 幫助快速收斂</a:t>
            </a:r>
            <a:endParaRPr lang="en-US" sz="20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endParaRPr lang="en-US" altLang="zh-CN" sz="20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128103-8314-B04D-A0FB-921500F5B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625" y="2848627"/>
            <a:ext cx="3505200" cy="228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88F088-7DDB-9344-B516-D3BDA46C43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89" t="14165" r="3950"/>
          <a:stretch/>
        </p:blipFill>
        <p:spPr>
          <a:xfrm>
            <a:off x="2924578" y="4206213"/>
            <a:ext cx="6575738" cy="22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205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D527D-5E14-0F41-BE40-EB057366F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err="1">
                <a:latin typeface="PingFang TC" panose="020B0400000000000000" pitchFamily="34" charset="-120"/>
                <a:ea typeface="PingFang TC" panose="020B0400000000000000" pitchFamily="34" charset="-120"/>
              </a:rPr>
              <a:t>scikit</a:t>
            </a:r>
            <a:r>
              <a:rPr 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-learn </a:t>
            </a:r>
            <a:r>
              <a:rPr lang="zh-CN" altLang="en-US" sz="4000" dirty="0">
                <a:latin typeface="PingFang TC" panose="020B0400000000000000" pitchFamily="34" charset="-120"/>
                <a:ea typeface="PingFang TC" panose="020B0400000000000000" pitchFamily="34" charset="-120"/>
              </a:rPr>
              <a:t>模型評估方法</a:t>
            </a:r>
            <a:endParaRPr lang="en-US" sz="40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12A02-7E8A-584E-8962-D88DDDD66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Continuous</a:t>
            </a:r>
          </a:p>
          <a:p>
            <a:pPr lvl="1"/>
            <a:r>
              <a:rPr lang="en-US" dirty="0"/>
              <a:t>Mean Absolute Error</a:t>
            </a:r>
          </a:p>
          <a:p>
            <a:pPr lvl="1"/>
            <a:r>
              <a:rPr lang="en-US" dirty="0"/>
              <a:t>Root Mean Absolute Error</a:t>
            </a:r>
          </a:p>
          <a:p>
            <a:pPr lvl="1"/>
            <a:r>
              <a:rPr lang="en-US" dirty="0"/>
              <a:t>R2 Score</a:t>
            </a:r>
            <a:br>
              <a:rPr lang="en-US" dirty="0"/>
            </a:br>
            <a:endParaRPr lang="en-US" dirty="0"/>
          </a:p>
          <a:p>
            <a:r>
              <a:rPr lang="en-US" dirty="0"/>
              <a:t>Classification</a:t>
            </a:r>
          </a:p>
          <a:p>
            <a:pPr lvl="1"/>
            <a:r>
              <a:rPr lang="en-US" dirty="0"/>
              <a:t>Accuracy</a:t>
            </a:r>
          </a:p>
          <a:p>
            <a:pPr lvl="1"/>
            <a:r>
              <a:rPr lang="en-US" dirty="0"/>
              <a:t>F1 Score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9EB0E9-0B2D-A64F-92AF-BDE0D2F96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511" y="2050373"/>
            <a:ext cx="2921000" cy="1104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4C0E7D-A324-C94C-B71E-B565F14C0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974" y="4484920"/>
            <a:ext cx="5507060" cy="1054039"/>
          </a:xfrm>
          <a:prstGeom prst="rect">
            <a:avLst/>
          </a:prstGeom>
        </p:spPr>
      </p:pic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D301A40C-C007-E741-9E6A-79B3A11F6EC2}"/>
              </a:ext>
            </a:extLst>
          </p:cNvPr>
          <p:cNvCxnSpPr>
            <a:cxnSpLocks/>
          </p:cNvCxnSpPr>
          <p:nvPr/>
        </p:nvCxnSpPr>
        <p:spPr>
          <a:xfrm rot="5400000">
            <a:off x="7291328" y="3000639"/>
            <a:ext cx="377498" cy="30399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7E498E2F-078E-7049-9730-1F108F49EF27}"/>
              </a:ext>
            </a:extLst>
          </p:cNvPr>
          <p:cNvCxnSpPr>
            <a:cxnSpLocks/>
          </p:cNvCxnSpPr>
          <p:nvPr/>
        </p:nvCxnSpPr>
        <p:spPr>
          <a:xfrm rot="16200000" flipH="1">
            <a:off x="8411793" y="2939686"/>
            <a:ext cx="462770" cy="22891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411F23E4-4605-734A-85A7-63FD9C91E181}"/>
              </a:ext>
            </a:extLst>
          </p:cNvPr>
          <p:cNvCxnSpPr>
            <a:cxnSpLocks/>
          </p:cNvCxnSpPr>
          <p:nvPr/>
        </p:nvCxnSpPr>
        <p:spPr>
          <a:xfrm flipV="1">
            <a:off x="8757634" y="2249710"/>
            <a:ext cx="631065" cy="251999"/>
          </a:xfrm>
          <a:prstGeom prst="curvedConnector3">
            <a:avLst>
              <a:gd name="adj1" fmla="val -102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50B8855D-2F2F-EB49-9758-A887F9C16E86}"/>
              </a:ext>
            </a:extLst>
          </p:cNvPr>
          <p:cNvSpPr/>
          <p:nvPr/>
        </p:nvSpPr>
        <p:spPr>
          <a:xfrm>
            <a:off x="9388699" y="2093740"/>
            <a:ext cx="15938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Desired output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1868CA8-144F-E647-A453-033C626F46E3}"/>
              </a:ext>
            </a:extLst>
          </p:cNvPr>
          <p:cNvSpPr/>
          <p:nvPr/>
        </p:nvSpPr>
        <p:spPr>
          <a:xfrm>
            <a:off x="8756902" y="3122753"/>
            <a:ext cx="17741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Predicted output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6F34CB-1203-0D41-8642-587C282F1C8D}"/>
              </a:ext>
            </a:extLst>
          </p:cNvPr>
          <p:cNvSpPr/>
          <p:nvPr/>
        </p:nvSpPr>
        <p:spPr>
          <a:xfrm>
            <a:off x="6596856" y="3266098"/>
            <a:ext cx="16705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Number of data</a:t>
            </a:r>
          </a:p>
        </p:txBody>
      </p:sp>
    </p:spTree>
    <p:extLst>
      <p:ext uri="{BB962C8B-B14F-4D97-AF65-F5344CB8AC3E}">
        <p14:creationId xmlns:p14="http://schemas.microsoft.com/office/powerpoint/2010/main" val="2789307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{340EB33A-07FA-544E-AC35-D53F38E0A389}tf10001120</Template>
  <TotalTime>222</TotalTime>
  <Words>170</Words>
  <Application>Microsoft Macintosh PowerPoint</Application>
  <PresentationFormat>Widescreen</PresentationFormat>
  <Paragraphs>43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PingFang TC</vt:lpstr>
      <vt:lpstr>Arial</vt:lpstr>
      <vt:lpstr>Calibri</vt:lpstr>
      <vt:lpstr>Calibri Light</vt:lpstr>
      <vt:lpstr>Cambria Math</vt:lpstr>
      <vt:lpstr>Office Theme</vt:lpstr>
      <vt:lpstr>Regression 回歸</vt:lpstr>
      <vt:lpstr>線性迴歸(Linear Regression)</vt:lpstr>
      <vt:lpstr>PowerPoint Presentation</vt:lpstr>
      <vt:lpstr>scikit-learn </vt:lpstr>
      <vt:lpstr>Linear Regression</vt:lpstr>
      <vt:lpstr>scikit-learn 模型評估方法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19</cp:revision>
  <dcterms:created xsi:type="dcterms:W3CDTF">2019-09-18T09:13:13Z</dcterms:created>
  <dcterms:modified xsi:type="dcterms:W3CDTF">2019-09-30T15:37:45Z</dcterms:modified>
</cp:coreProperties>
</file>

<file path=docProps/thumbnail.jpeg>
</file>